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1" r:id="rId2"/>
    <p:sldId id="291" r:id="rId3"/>
    <p:sldId id="436" r:id="rId4"/>
    <p:sldId id="257" r:id="rId5"/>
    <p:sldId id="290" r:id="rId6"/>
    <p:sldId id="421" r:id="rId7"/>
    <p:sldId id="424" r:id="rId8"/>
    <p:sldId id="416" r:id="rId9"/>
    <p:sldId id="413" r:id="rId10"/>
    <p:sldId id="423" r:id="rId11"/>
    <p:sldId id="414" r:id="rId12"/>
    <p:sldId id="420" r:id="rId13"/>
    <p:sldId id="418" r:id="rId14"/>
    <p:sldId id="430" r:id="rId15"/>
    <p:sldId id="273" r:id="rId16"/>
    <p:sldId id="419" r:id="rId17"/>
    <p:sldId id="262" r:id="rId18"/>
    <p:sldId id="276" r:id="rId19"/>
    <p:sldId id="437" r:id="rId20"/>
    <p:sldId id="43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G" initials="G" lastIdx="3" clrIdx="0">
    <p:extLst>
      <p:ext uri="{19B8F6BF-5375-455C-9EA6-DF929625EA0E}">
        <p15:presenceInfo xmlns:p15="http://schemas.microsoft.com/office/powerpoint/2012/main" userId="G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D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3920" autoAdjust="0"/>
  </p:normalViewPr>
  <p:slideViewPr>
    <p:cSldViewPr snapToGrid="0">
      <p:cViewPr>
        <p:scale>
          <a:sx n="57" d="100"/>
          <a:sy n="57" d="100"/>
        </p:scale>
        <p:origin x="915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66693226192453E-2"/>
          <c:y val="2.3785953427772281E-2"/>
          <c:w val="0.91966129429133858"/>
          <c:h val="0.91700317176125157"/>
        </c:manualLayout>
      </c:layout>
      <c:scatterChart>
        <c:scatterStyle val="lineMarker"/>
        <c:varyColors val="0"/>
        <c:ser>
          <c:idx val="1"/>
          <c:order val="1"/>
          <c:tx>
            <c:strRef>
              <c:f>Feuil1!$B$1</c:f>
              <c:strCache>
                <c:ptCount val="1"/>
                <c:pt idx="0">
                  <c:v>20–24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796161811348962E-2"/>
                  <c:y val="-0.140382626001084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B5-483F-8451-81821F319D6C}"/>
                </c:ext>
              </c:extLst>
            </c:dLbl>
            <c:dLbl>
              <c:idx val="7"/>
              <c:layout>
                <c:manualLayout>
                  <c:x val="-2.3524506916196293E-2"/>
                  <c:y val="-0.168193567657670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B5-483F-8451-81821F319D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6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762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Feuil1!$A$3:$A$10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xVal>
          <c:yVal>
            <c:numRef>
              <c:f>Feuil1!$B$3:$B$10</c:f>
              <c:numCache>
                <c:formatCode>###,##0.0</c:formatCode>
                <c:ptCount val="8"/>
                <c:pt idx="0">
                  <c:v>0.68916562719999996</c:v>
                </c:pt>
                <c:pt idx="1">
                  <c:v>1.6141507212999999</c:v>
                </c:pt>
                <c:pt idx="2">
                  <c:v>1.5630006486000001</c:v>
                </c:pt>
                <c:pt idx="3">
                  <c:v>2.8169519044000002</c:v>
                </c:pt>
                <c:pt idx="4">
                  <c:v>1.5224697504</c:v>
                </c:pt>
                <c:pt idx="5">
                  <c:v>1.8870416848</c:v>
                </c:pt>
                <c:pt idx="6">
                  <c:v>1.7479177929</c:v>
                </c:pt>
                <c:pt idx="7">
                  <c:v>1.5393770002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B3-41CF-9366-4B87A93D9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464928"/>
        <c:axId val="41546525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0-F6B3-41CF-9366-4B87A93D9924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6B3-41CF-9366-4B87A93D9924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6B3-41CF-9366-4B87A93D9924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6B3-41CF-9366-4B87A93D9924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6B3-41CF-9366-4B87A93D9924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6B3-41CF-9366-4B87A93D9924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6B3-41CF-9366-4B87A93D9924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6B3-41CF-9366-4B87A93D9924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6B3-41CF-9366-4B87A93D9924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6B3-41CF-9366-4B87A93D9924}"/>
                  </c:ext>
                </c:extLst>
              </c15:ser>
            </c15:filteredScatterSeries>
            <c15:filteredScatte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6B3-41CF-9366-4B87A93D9924}"/>
                  </c:ext>
                </c:extLst>
              </c15:ser>
            </c15:filteredScatterSeries>
            <c15:filteredScatte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6B3-41CF-9366-4B87A93D9924}"/>
                  </c:ext>
                </c:extLst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F6B3-41CF-9366-4B87A93D9924}"/>
                  </c:ext>
                </c:extLst>
              </c15:ser>
            </c15:filteredScatterSeries>
            <c15:filteredScatte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F6B3-41CF-9366-4B87A93D9924}"/>
                  </c:ext>
                </c:extLst>
              </c15:ser>
            </c15:filteredScatterSeries>
          </c:ext>
        </c:extLst>
      </c:scatterChart>
      <c:valAx>
        <c:axId val="4154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5465256"/>
        <c:crosses val="autoZero"/>
        <c:crossBetween val="midCat"/>
      </c:valAx>
      <c:valAx>
        <c:axId val="41546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5464928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88186423329158"/>
          <c:y val="0.11713488327651211"/>
          <c:w val="0.92456373031496064"/>
          <c:h val="0.83485181872220604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des Y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circle"/>
            <c:size val="6"/>
            <c:spPr>
              <a:solidFill>
                <a:schemeClr val="accent1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xVal>
            <c:numRef>
              <c:f>Feuil1!$A$2:$A$4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1E-4DA4-9A2D-DC24BD000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1129400"/>
        <c:axId val="481125136"/>
      </c:scatterChart>
      <c:valAx>
        <c:axId val="4811294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81125136"/>
        <c:crosses val="autoZero"/>
        <c:crossBetween val="midCat"/>
      </c:valAx>
      <c:valAx>
        <c:axId val="48112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112940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90507339226627E-2"/>
          <c:y val="2.8900605008422117E-2"/>
          <c:w val="0.91966129429133858"/>
          <c:h val="0.89302401862725622"/>
        </c:manualLayout>
      </c:layout>
      <c:lineChart>
        <c:grouping val="standard"/>
        <c:varyColors val="0"/>
        <c:ser>
          <c:idx val="2"/>
          <c:order val="2"/>
          <c:tx>
            <c:strRef>
              <c:f>Feuil1!$C$1</c:f>
              <c:strCache>
                <c:ptCount val="1"/>
                <c:pt idx="0">
                  <c:v>25–29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DE-4FE8-A7DC-7E5EE7B117A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DE-4FE8-A7DC-7E5EE7B117A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DE-4FE8-A7DC-7E5EE7B117A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DE-4FE8-A7DC-7E5EE7B117A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DE-4FE8-A7DC-7E5EE7B117A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DE-4FE8-A7DC-7E5EE7B117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8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Feuil1!$A$3:$A$10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Feuil1!$C$3:$C$10</c:f>
              <c:numCache>
                <c:formatCode>###,##0.0</c:formatCode>
                <c:ptCount val="8"/>
                <c:pt idx="0">
                  <c:v>5.9280838739000004</c:v>
                </c:pt>
                <c:pt idx="1">
                  <c:v>8.6444315677999999</c:v>
                </c:pt>
                <c:pt idx="2">
                  <c:v>7.6031417727999999</c:v>
                </c:pt>
                <c:pt idx="3">
                  <c:v>7.6165551445000004</c:v>
                </c:pt>
                <c:pt idx="4">
                  <c:v>8.4446435259000001</c:v>
                </c:pt>
                <c:pt idx="5">
                  <c:v>8.3590174093999998</c:v>
                </c:pt>
                <c:pt idx="6">
                  <c:v>9.0214957640000009</c:v>
                </c:pt>
                <c:pt idx="7">
                  <c:v>8.0414474383000005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B3-41CF-9366-4B87A93D9924}"/>
            </c:ext>
          </c:extLst>
        </c:ser>
        <c:ser>
          <c:idx val="3"/>
          <c:order val="3"/>
          <c:tx>
            <c:strRef>
              <c:f>Feuil1!$D$1</c:f>
              <c:strCache>
                <c:ptCount val="1"/>
                <c:pt idx="0">
                  <c:v>30–34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DE-4FE8-A7DC-7E5EE7B117A8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DE-4FE8-A7DC-7E5EE7B117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698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Feuil1!$A$3:$A$10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Feuil1!$D$3:$D$10</c:f>
              <c:numCache>
                <c:formatCode>###,##0.0</c:formatCode>
                <c:ptCount val="8"/>
                <c:pt idx="0">
                  <c:v>9.8519201665999994</c:v>
                </c:pt>
                <c:pt idx="1">
                  <c:v>10.6799865268</c:v>
                </c:pt>
                <c:pt idx="2">
                  <c:v>11.923020643099999</c:v>
                </c:pt>
                <c:pt idx="3">
                  <c:v>9.8848415953999993</c:v>
                </c:pt>
                <c:pt idx="4">
                  <c:v>12.647499837</c:v>
                </c:pt>
                <c:pt idx="5">
                  <c:v>12.1111500799</c:v>
                </c:pt>
                <c:pt idx="6">
                  <c:v>12.391709217600001</c:v>
                </c:pt>
                <c:pt idx="7">
                  <c:v>13.2480913805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B3-41CF-9366-4B87A93D9924}"/>
            </c:ext>
          </c:extLst>
        </c:ser>
        <c:ser>
          <c:idx val="7"/>
          <c:order val="7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Feuil1!$A$3:$A$10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6B3-41CF-9366-4B87A93D9924}"/>
            </c:ext>
          </c:extLst>
        </c:ser>
        <c:ser>
          <c:idx val="11"/>
          <c:order val="11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Feuil1!$A$3:$A$10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6B3-41CF-9366-4B87A93D9924}"/>
            </c:ext>
          </c:extLst>
        </c:ser>
        <c:ser>
          <c:idx val="12"/>
          <c:order val="12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Feuil1!$A$3:$A$10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6B3-41CF-9366-4B87A93D9924}"/>
            </c:ext>
          </c:extLst>
        </c:ser>
        <c:ser>
          <c:idx val="13"/>
          <c:order val="13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82686263533464555"/>
                  <c:y val="-0.79051977723720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473917322834642E-3"/>
                      <c:h val="9.7118523029815565E-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A8F-47B4-8BC9-AEC0F62A1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Feuil1!$A$3:$A$10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F6B3-41CF-9366-4B87A93D9924}"/>
            </c:ext>
          </c:extLst>
        </c:ser>
        <c:ser>
          <c:idx val="14"/>
          <c:order val="14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Feuil1!$A$3:$A$10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F6B3-41CF-9366-4B87A93D992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15464928"/>
        <c:axId val="4154652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F6B3-41CF-9366-4B87A93D9924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Feuil1!$B$1</c15:sqref>
                        </c15:formulaRef>
                      </c:ext>
                    </c:extLst>
                    <c:strCache>
                      <c:ptCount val="1"/>
                      <c:pt idx="0">
                        <c:v>20–24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Feuil1!$B$3:$B$10</c15:sqref>
                        </c15:formulaRef>
                      </c:ext>
                    </c:extLst>
                    <c:numCache>
                      <c:formatCode>###,##0.0</c:formatCode>
                      <c:ptCount val="8"/>
                      <c:pt idx="0">
                        <c:v>0.68916562719999996</c:v>
                      </c:pt>
                      <c:pt idx="1">
                        <c:v>1.6141507212999999</c:v>
                      </c:pt>
                      <c:pt idx="2">
                        <c:v>1.5630006486000001</c:v>
                      </c:pt>
                      <c:pt idx="3">
                        <c:v>2.8169519044000002</c:v>
                      </c:pt>
                      <c:pt idx="4">
                        <c:v>1.5224697504</c:v>
                      </c:pt>
                      <c:pt idx="5">
                        <c:v>1.8870416848</c:v>
                      </c:pt>
                      <c:pt idx="6">
                        <c:v>1.7479177929</c:v>
                      </c:pt>
                      <c:pt idx="7">
                        <c:v>1.5393770002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F6B3-41CF-9366-4B87A93D9924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6B3-41CF-9366-4B87A93D9924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6B3-41CF-9366-4B87A93D9924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6B3-41CF-9366-4B87A93D9924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6B3-41CF-9366-4B87A93D9924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6B3-41CF-9366-4B87A93D9924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Feuil1!$A$3:$A$10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6B3-41CF-9366-4B87A93D9924}"/>
                  </c:ext>
                </c:extLst>
              </c15:ser>
            </c15:filteredLineSeries>
          </c:ext>
        </c:extLst>
      </c:lineChart>
      <c:catAx>
        <c:axId val="4154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5465256"/>
        <c:crosses val="autoZero"/>
        <c:auto val="1"/>
        <c:lblAlgn val="ctr"/>
        <c:lblOffset val="100"/>
        <c:noMultiLvlLbl val="0"/>
      </c:catAx>
      <c:valAx>
        <c:axId val="41546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546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Incidence</a:t>
            </a:r>
          </a:p>
        </c:rich>
      </c:tx>
      <c:layout>
        <c:manualLayout>
          <c:xMode val="edge"/>
          <c:yMode val="edge"/>
          <c:x val="0"/>
          <c:y val="4.67838221130562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5931322347239255E-2"/>
          <c:y val="2.7155647420679521E-2"/>
          <c:w val="0.91243290689756096"/>
          <c:h val="0.9007942812794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incidence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 w="25400"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Feuil1!$B$2:$B$7</c:f>
              <c:numCache>
                <c:formatCode>General</c:formatCode>
                <c:ptCount val="6"/>
                <c:pt idx="0">
                  <c:v>15</c:v>
                </c:pt>
                <c:pt idx="1">
                  <c:v>60</c:v>
                </c:pt>
                <c:pt idx="2">
                  <c:v>75</c:v>
                </c:pt>
                <c:pt idx="3">
                  <c:v>80</c:v>
                </c:pt>
                <c:pt idx="4">
                  <c:v>80</c:v>
                </c:pt>
                <c:pt idx="5">
                  <c:v>85</c:v>
                </c:pt>
              </c:numCache>
            </c:numRef>
          </c:cat>
          <c:val>
            <c:numRef>
              <c:f>Feuil1!$C$2:$C$7</c:f>
              <c:numCache>
                <c:formatCode>General</c:formatCode>
                <c:ptCount val="6"/>
                <c:pt idx="0">
                  <c:v>6</c:v>
                </c:pt>
                <c:pt idx="1">
                  <c:v>6.8</c:v>
                </c:pt>
                <c:pt idx="2">
                  <c:v>13.2</c:v>
                </c:pt>
                <c:pt idx="3">
                  <c:v>9.6</c:v>
                </c:pt>
                <c:pt idx="4">
                  <c:v>11.5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A-4F6D-BB63-B2E599B90E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1515952"/>
        <c:axId val="331516608"/>
      </c:barChart>
      <c:catAx>
        <c:axId val="331515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1516608"/>
        <c:crosses val="autoZero"/>
        <c:auto val="1"/>
        <c:lblAlgn val="ctr"/>
        <c:lblOffset val="100"/>
        <c:noMultiLvlLbl val="1"/>
      </c:catAx>
      <c:valAx>
        <c:axId val="33151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4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151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1197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2727F-E3AF-4104-9C9C-AB35D21492FB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93B5A-5170-4DD6-A55C-9915775AA1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07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93B5A-5170-4DD6-A55C-9915775AA17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04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93B5A-5170-4DD6-A55C-9915775AA17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79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93B5A-5170-4DD6-A55C-9915775AA17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05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93B5A-5170-4DD6-A55C-9915775AA17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601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93B5A-5170-4DD6-A55C-9915775AA17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63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93B5A-5170-4DD6-A55C-9915775AA17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5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93B5A-5170-4DD6-A55C-9915775AA17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355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93B5A-5170-4DD6-A55C-9915775AA17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822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93B5A-5170-4DD6-A55C-9915775AA17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0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F72-70DD-4F3D-B77A-73A4A9423E18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3271-EB3E-4D55-AD8A-26139902F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97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F72-70DD-4F3D-B77A-73A4A9423E18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3271-EB3E-4D55-AD8A-26139902F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40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F72-70DD-4F3D-B77A-73A4A9423E18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3271-EB3E-4D55-AD8A-26139902FCFC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79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F72-70DD-4F3D-B77A-73A4A9423E18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3271-EB3E-4D55-AD8A-26139902F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68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F72-70DD-4F3D-B77A-73A4A9423E18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3271-EB3E-4D55-AD8A-26139902FCFC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373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F72-70DD-4F3D-B77A-73A4A9423E18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3271-EB3E-4D55-AD8A-26139902F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549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F72-70DD-4F3D-B77A-73A4A9423E18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3271-EB3E-4D55-AD8A-26139902F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532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F72-70DD-4F3D-B77A-73A4A9423E18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3271-EB3E-4D55-AD8A-26139902F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01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F72-70DD-4F3D-B77A-73A4A9423E18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3271-EB3E-4D55-AD8A-26139902F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95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F72-70DD-4F3D-B77A-73A4A9423E18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3271-EB3E-4D55-AD8A-26139902F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82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F72-70DD-4F3D-B77A-73A4A9423E18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3271-EB3E-4D55-AD8A-26139902F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37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F72-70DD-4F3D-B77A-73A4A9423E18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3271-EB3E-4D55-AD8A-26139902F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83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F72-70DD-4F3D-B77A-73A4A9423E18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3271-EB3E-4D55-AD8A-26139902F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23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F72-70DD-4F3D-B77A-73A4A9423E18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3271-EB3E-4D55-AD8A-26139902F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41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F72-70DD-4F3D-B77A-73A4A9423E18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3271-EB3E-4D55-AD8A-26139902F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68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5F72-70DD-4F3D-B77A-73A4A9423E18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63271-EB3E-4D55-AD8A-26139902F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05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75F72-70DD-4F3D-B77A-73A4A9423E18}" type="datetimeFigureOut">
              <a:rPr lang="fr-FR" smtClean="0"/>
              <a:t>21/11/2018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263271-EB3E-4D55-AD8A-26139902FC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97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0ACF134-C84B-4647-A32C-4154774ABC91}"/>
              </a:ext>
            </a:extLst>
          </p:cNvPr>
          <p:cNvSpPr txBox="1"/>
          <p:nvPr/>
        </p:nvSpPr>
        <p:spPr>
          <a:xfrm>
            <a:off x="462483" y="78103"/>
            <a:ext cx="849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2"/>
                </a:solidFill>
              </a:rPr>
              <a:t>Australie: la réalité de 1980 à 2014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AB8E219-7302-4613-82DD-C3F26579A5E1}"/>
              </a:ext>
            </a:extLst>
          </p:cNvPr>
          <p:cNvPicPr/>
          <p:nvPr/>
        </p:nvPicPr>
        <p:blipFill rotWithShape="1">
          <a:blip r:embed="rId3"/>
          <a:srcRect l="395" t="21552" r="28147" b="25971"/>
          <a:stretch/>
        </p:blipFill>
        <p:spPr bwMode="auto">
          <a:xfrm>
            <a:off x="590233" y="1510171"/>
            <a:ext cx="7675164" cy="4497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E1C6DAA-0300-4AA8-9ED6-065A620ADEA4}"/>
              </a:ext>
            </a:extLst>
          </p:cNvPr>
          <p:cNvSpPr txBox="1"/>
          <p:nvPr/>
        </p:nvSpPr>
        <p:spPr>
          <a:xfrm>
            <a:off x="5434804" y="3395863"/>
            <a:ext cx="478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D8B0461-330D-4926-BAD7-CEC0140A89F7}"/>
              </a:ext>
            </a:extLst>
          </p:cNvPr>
          <p:cNvSpPr txBox="1"/>
          <p:nvPr/>
        </p:nvSpPr>
        <p:spPr>
          <a:xfrm>
            <a:off x="160637" y="679174"/>
            <a:ext cx="120313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Avant la campagne de vaccination, l’incidence du cancer du col avait diminué de 15 en 1982 à 7 en 2004</a:t>
            </a:r>
            <a:r>
              <a:rPr lang="fr-FR" sz="2400" b="1" dirty="0"/>
              <a:t>. </a:t>
            </a:r>
            <a:r>
              <a:rPr lang="fr-FR" sz="2400" b="1" dirty="0">
                <a:solidFill>
                  <a:srgbClr val="FF0000"/>
                </a:solidFill>
              </a:rPr>
              <a:t>Depuis la campagne de vaccination elle ne diminue plus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A7FF48-5DC7-4B0E-A5D3-EF1CE34FF5D3}"/>
              </a:ext>
            </a:extLst>
          </p:cNvPr>
          <p:cNvSpPr txBox="1"/>
          <p:nvPr/>
        </p:nvSpPr>
        <p:spPr>
          <a:xfrm>
            <a:off x="0" y="5965448"/>
            <a:ext cx="1219200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En 2017 l’incidence du cancer du col de l’utérus est toujours à </a:t>
            </a:r>
            <a:r>
              <a:rPr lang="fr-FR" sz="2800" b="1" dirty="0">
                <a:solidFill>
                  <a:srgbClr val="FF0000"/>
                </a:solidFill>
              </a:rPr>
              <a:t>7 </a:t>
            </a:r>
            <a:r>
              <a:rPr lang="fr-FR" sz="2400" b="1" dirty="0">
                <a:solidFill>
                  <a:srgbClr val="FF0000"/>
                </a:solidFill>
              </a:rPr>
              <a:t>et la mortalité du cancer du col de l’utérus a augmenté de près de 15% (de 1.7 en 2014 à 2 en 2017)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C0C8964-1665-4ED7-A814-153373C7FA49}"/>
              </a:ext>
            </a:extLst>
          </p:cNvPr>
          <p:cNvSpPr txBox="1"/>
          <p:nvPr/>
        </p:nvSpPr>
        <p:spPr>
          <a:xfrm>
            <a:off x="7786932" y="3125073"/>
            <a:ext cx="478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56D52B-8484-4565-8CB7-0FEBC715F5CB}"/>
              </a:ext>
            </a:extLst>
          </p:cNvPr>
          <p:cNvSpPr/>
          <p:nvPr/>
        </p:nvSpPr>
        <p:spPr>
          <a:xfrm>
            <a:off x="1335277" y="1845956"/>
            <a:ext cx="554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EDEDE2-4681-4732-9307-66E7A2354249}"/>
              </a:ext>
            </a:extLst>
          </p:cNvPr>
          <p:cNvSpPr/>
          <p:nvPr/>
        </p:nvSpPr>
        <p:spPr>
          <a:xfrm>
            <a:off x="3943151" y="1529687"/>
            <a:ext cx="5334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(source Australian Institute of Health and Welfare</a:t>
            </a:r>
          </a:p>
          <a:p>
            <a:r>
              <a:rPr lang="en-US" dirty="0"/>
              <a:t>: AIHW. &lt;Http ://www.aihw.gov.au/acim-books »</a:t>
            </a:r>
          </a:p>
        </p:txBody>
      </p:sp>
    </p:spTree>
    <p:extLst>
      <p:ext uri="{BB962C8B-B14F-4D97-AF65-F5344CB8AC3E}">
        <p14:creationId xmlns:p14="http://schemas.microsoft.com/office/powerpoint/2010/main" val="278386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-dep.iarc.fr/data/NORDCAN_G4_4190810a.png">
            <a:extLst>
              <a:ext uri="{FF2B5EF4-FFF2-40B4-BE49-F238E27FC236}">
                <a16:creationId xmlns:a16="http://schemas.microsoft.com/office/drawing/2014/main" id="{B37664F7-AA8D-416D-B9BC-EDCFF2728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7" r="8412" b="21908"/>
          <a:stretch/>
        </p:blipFill>
        <p:spPr bwMode="auto">
          <a:xfrm>
            <a:off x="5012269" y="24207"/>
            <a:ext cx="4859613" cy="683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9938F74-4646-4946-BEB0-6AF129CC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694"/>
            <a:ext cx="5384800" cy="1160306"/>
          </a:xfrm>
        </p:spPr>
        <p:txBody>
          <a:bodyPr>
            <a:normAutofit fontScale="90000"/>
          </a:bodyPr>
          <a:lstStyle/>
          <a:p>
            <a:r>
              <a:rPr lang="fr-FR" dirty="0"/>
              <a:t>L’augmentation d’incidence chez les vaccinées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4850E0-AABF-4B52-A09E-D59DFDDCA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5592" y="1828800"/>
            <a:ext cx="4313615" cy="4136755"/>
          </a:xfrm>
        </p:spPr>
        <p:txBody>
          <a:bodyPr/>
          <a:lstStyle/>
          <a:p>
            <a:r>
              <a:rPr lang="fr-FR" sz="3200" dirty="0"/>
              <a:t>Depuis la vaccination, d’après NORDCAN, l’incidence du cancer invasif du col de l’utérus a </a:t>
            </a:r>
            <a:r>
              <a:rPr lang="fr-FR" sz="3200" b="1" dirty="0">
                <a:solidFill>
                  <a:srgbClr val="FF0000"/>
                </a:solidFill>
              </a:rPr>
              <a:t>doublé </a:t>
            </a:r>
            <a:r>
              <a:rPr lang="fr-FR" sz="3200" dirty="0">
                <a:solidFill>
                  <a:srgbClr val="FF0000"/>
                </a:solidFill>
              </a:rPr>
              <a:t>chez les femmes de 20 à 24 ans (groupe vacciné à plus de 80%)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BA245A-4152-44DE-B3B2-852B66E0E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8608" y="3664438"/>
            <a:ext cx="867392" cy="432062"/>
          </a:xfrm>
          <a:solidFill>
            <a:schemeClr val="bg1"/>
          </a:solidFill>
        </p:spPr>
        <p:txBody>
          <a:bodyPr/>
          <a:lstStyle/>
          <a:p>
            <a:r>
              <a:rPr lang="fr-FR" sz="2000" dirty="0">
                <a:solidFill>
                  <a:srgbClr val="FF0000"/>
                </a:solidFill>
              </a:rPr>
              <a:t>1,86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27C2CA-934B-4A48-880C-58CD1475E0E2}"/>
              </a:ext>
            </a:extLst>
          </p:cNvPr>
          <p:cNvSpPr txBox="1"/>
          <p:nvPr/>
        </p:nvSpPr>
        <p:spPr>
          <a:xfrm>
            <a:off x="9363881" y="2260498"/>
            <a:ext cx="8937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3,72</a:t>
            </a:r>
          </a:p>
        </p:txBody>
      </p:sp>
    </p:spTree>
    <p:extLst>
      <p:ext uri="{BB962C8B-B14F-4D97-AF65-F5344CB8AC3E}">
        <p14:creationId xmlns:p14="http://schemas.microsoft.com/office/powerpoint/2010/main" val="408225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3B20B9-8A2E-4A30-A294-C8357E1DF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41" b="4000"/>
          <a:stretch/>
        </p:blipFill>
        <p:spPr>
          <a:xfrm>
            <a:off x="4713951" y="0"/>
            <a:ext cx="4737629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9938F74-4646-4946-BEB0-6AF129CC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694"/>
            <a:ext cx="5283200" cy="1160306"/>
          </a:xfrm>
        </p:spPr>
        <p:txBody>
          <a:bodyPr>
            <a:normAutofit fontScale="90000"/>
          </a:bodyPr>
          <a:lstStyle/>
          <a:p>
            <a:r>
              <a:rPr lang="fr-FR" dirty="0"/>
              <a:t>En Suède augmentation d’incidence chez les 20-44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4850E0-AABF-4B52-A09E-D59DFDDCA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7928" y="1910644"/>
            <a:ext cx="4062059" cy="3036711"/>
          </a:xfrm>
        </p:spPr>
        <p:txBody>
          <a:bodyPr/>
          <a:lstStyle/>
          <a:p>
            <a:r>
              <a:rPr lang="fr-FR" sz="2800" dirty="0"/>
              <a:t>Depuis la vaccination, d’après NORDCAN, l’incidence du cancer invasif du col de l’utérus a augmenté de </a:t>
            </a:r>
            <a:r>
              <a:rPr lang="fr-FR" sz="2800" dirty="0">
                <a:solidFill>
                  <a:srgbClr val="FF0000"/>
                </a:solidFill>
              </a:rPr>
              <a:t>36%</a:t>
            </a:r>
            <a:r>
              <a:rPr lang="fr-FR" sz="2800" dirty="0"/>
              <a:t> chez les femmes âgées de 20 à 44 ans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BA245A-4152-44DE-B3B2-852B66E0E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9504" y="2594403"/>
            <a:ext cx="867392" cy="432062"/>
          </a:xfrm>
          <a:solidFill>
            <a:schemeClr val="bg1"/>
          </a:solidFill>
        </p:spPr>
        <p:txBody>
          <a:bodyPr/>
          <a:lstStyle/>
          <a:p>
            <a:r>
              <a:rPr lang="fr-FR" sz="2000" dirty="0"/>
              <a:t>12,43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27C2CA-934B-4A48-880C-58CD1475E0E2}"/>
              </a:ext>
            </a:extLst>
          </p:cNvPr>
          <p:cNvSpPr txBox="1"/>
          <p:nvPr/>
        </p:nvSpPr>
        <p:spPr>
          <a:xfrm>
            <a:off x="8882331" y="756009"/>
            <a:ext cx="8937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16,93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7D7442-C95D-44DB-815F-75410CE9B273}"/>
              </a:ext>
            </a:extLst>
          </p:cNvPr>
          <p:cNvSpPr txBox="1"/>
          <p:nvPr/>
        </p:nvSpPr>
        <p:spPr>
          <a:xfrm>
            <a:off x="6012180" y="5120640"/>
            <a:ext cx="232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D’après NORDCAN</a:t>
            </a:r>
          </a:p>
        </p:txBody>
      </p:sp>
    </p:spTree>
    <p:extLst>
      <p:ext uri="{BB962C8B-B14F-4D97-AF65-F5344CB8AC3E}">
        <p14:creationId xmlns:p14="http://schemas.microsoft.com/office/powerpoint/2010/main" val="236973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B41171-B9AC-4695-AA4F-33213457E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5" b="5990"/>
          <a:stretch/>
        </p:blipFill>
        <p:spPr>
          <a:xfrm>
            <a:off x="4460923" y="0"/>
            <a:ext cx="5193594" cy="669018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68C603-9054-4955-A2E0-11BD97DE1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81" y="2672590"/>
            <a:ext cx="3753375" cy="20080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800" dirty="0"/>
              <a:t>L’incidence d’après NORDCAN a </a:t>
            </a:r>
            <a:r>
              <a:rPr lang="fr-FR" sz="2800" dirty="0">
                <a:solidFill>
                  <a:srgbClr val="FF0000"/>
                </a:solidFill>
              </a:rPr>
              <a:t>diminué de  </a:t>
            </a:r>
            <a:r>
              <a:rPr lang="fr-FR" sz="3200" dirty="0">
                <a:solidFill>
                  <a:srgbClr val="FF0000"/>
                </a:solidFill>
              </a:rPr>
              <a:t>6%</a:t>
            </a:r>
            <a:r>
              <a:rPr lang="fr-FR" sz="2800" dirty="0"/>
              <a:t> dans le groupe des femmes âgées de 50 à 74 ans (non vaccinées)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19841A88-9188-4982-BDFA-EDA23622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67812"/>
            <a:ext cx="4312355" cy="1320800"/>
          </a:xfrm>
        </p:spPr>
        <p:txBody>
          <a:bodyPr>
            <a:normAutofit fontScale="90000"/>
          </a:bodyPr>
          <a:lstStyle/>
          <a:p>
            <a:r>
              <a:rPr lang="fr-FR" dirty="0"/>
              <a:t>Suède évolution chez les femmes plus âgées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D7E3D7-3B55-418B-BA3E-6B3F7676B448}"/>
              </a:ext>
            </a:extLst>
          </p:cNvPr>
          <p:cNvSpPr/>
          <p:nvPr/>
        </p:nvSpPr>
        <p:spPr>
          <a:xfrm>
            <a:off x="5010237" y="4072797"/>
            <a:ext cx="42681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les femmes âgées, non vaccinées ne subissent pas de surrisque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CFC211-0A83-4AF5-8445-403B9141AA63}"/>
              </a:ext>
            </a:extLst>
          </p:cNvPr>
          <p:cNvSpPr txBox="1"/>
          <p:nvPr/>
        </p:nvSpPr>
        <p:spPr>
          <a:xfrm>
            <a:off x="9278350" y="2272480"/>
            <a:ext cx="8805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/>
              <a:t>12,34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BDA03-5BFA-418F-8EF1-927645363CE7}"/>
              </a:ext>
            </a:extLst>
          </p:cNvPr>
          <p:cNvSpPr/>
          <p:nvPr/>
        </p:nvSpPr>
        <p:spPr>
          <a:xfrm>
            <a:off x="4257369" y="1397798"/>
            <a:ext cx="113978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b="1" dirty="0"/>
              <a:t>13,24</a:t>
            </a:r>
          </a:p>
        </p:txBody>
      </p:sp>
    </p:spTree>
    <p:extLst>
      <p:ext uri="{BB962C8B-B14F-4D97-AF65-F5344CB8AC3E}">
        <p14:creationId xmlns:p14="http://schemas.microsoft.com/office/powerpoint/2010/main" val="66736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38F74-4646-4946-BEB0-6AF129CC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64" y="68467"/>
            <a:ext cx="8479810" cy="538596"/>
          </a:xfrm>
        </p:spPr>
        <p:txBody>
          <a:bodyPr>
            <a:normAutofit fontScale="90000"/>
          </a:bodyPr>
          <a:lstStyle/>
          <a:p>
            <a:r>
              <a:rPr lang="fr-FR" dirty="0"/>
              <a:t>Evolution de l’incidence globale en Norvège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4850E0-AABF-4B52-A09E-D59DFDDCA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3486" y="5851809"/>
            <a:ext cx="9114971" cy="735026"/>
          </a:xfrm>
        </p:spPr>
        <p:txBody>
          <a:bodyPr/>
          <a:lstStyle/>
          <a:p>
            <a:r>
              <a:rPr lang="fr-FR" sz="2800" dirty="0">
                <a:solidFill>
                  <a:srgbClr val="FF0000"/>
                </a:solidFill>
              </a:rPr>
              <a:t>Depuis la vaccination, l’incidence a augmenté de 25%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41A73A-D403-4355-9A40-A7C8BD3AE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597" y="586035"/>
            <a:ext cx="6124575" cy="54102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93A8178-A428-47F9-8164-E244E1869C16}"/>
              </a:ext>
            </a:extLst>
          </p:cNvPr>
          <p:cNvSpPr txBox="1"/>
          <p:nvPr/>
        </p:nvSpPr>
        <p:spPr>
          <a:xfrm>
            <a:off x="9137839" y="1760743"/>
            <a:ext cx="8466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11,33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9EBED7-2503-4E6A-9F42-33A48DA03E34}"/>
              </a:ext>
            </a:extLst>
          </p:cNvPr>
          <p:cNvSpPr txBox="1"/>
          <p:nvPr/>
        </p:nvSpPr>
        <p:spPr>
          <a:xfrm>
            <a:off x="3542663" y="2921802"/>
            <a:ext cx="8466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8,99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B56E7D-8424-453F-8F3E-523391AC1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88" y="950092"/>
            <a:ext cx="3075515" cy="44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2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47D12-D274-43E5-8104-4397F41F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77" y="-67992"/>
            <a:ext cx="9156983" cy="957670"/>
          </a:xfrm>
        </p:spPr>
        <p:txBody>
          <a:bodyPr>
            <a:normAutofit fontScale="90000"/>
          </a:bodyPr>
          <a:lstStyle/>
          <a:p>
            <a:r>
              <a:rPr lang="fr-FR" dirty="0"/>
              <a:t>Norvège effet de la vaccination sur l’incidence des cancers invasifs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10ACB38-B151-411B-AD26-FA1C00850A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7" r="40717"/>
          <a:stretch/>
        </p:blipFill>
        <p:spPr>
          <a:xfrm>
            <a:off x="156598" y="1926657"/>
            <a:ext cx="4202340" cy="47691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BBF61C-3F0F-4635-B4A1-377A9A2D77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414"/>
          <a:stretch/>
        </p:blipFill>
        <p:spPr>
          <a:xfrm>
            <a:off x="4411232" y="683568"/>
            <a:ext cx="4373382" cy="626364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0B4DB62-8CBE-4C21-BF3A-5D7770330D49}"/>
              </a:ext>
            </a:extLst>
          </p:cNvPr>
          <p:cNvSpPr txBox="1"/>
          <p:nvPr/>
        </p:nvSpPr>
        <p:spPr>
          <a:xfrm>
            <a:off x="2113941" y="2694752"/>
            <a:ext cx="217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Avant vaccination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0AFA49A-10AB-4738-B869-DE24E89B5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1669" y="4273086"/>
            <a:ext cx="4482113" cy="113774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</a:rPr>
              <a:t>La campagne de vaccination a été suivie d’une augmentation importante des cancers invasifs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7716D7-1F0F-4614-8D0E-431E460A85DD}"/>
              </a:ext>
            </a:extLst>
          </p:cNvPr>
          <p:cNvSpPr/>
          <p:nvPr/>
        </p:nvSpPr>
        <p:spPr>
          <a:xfrm>
            <a:off x="5279423" y="1493758"/>
            <a:ext cx="383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8 ans après vaccination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F55B852-0D74-4B68-B3BE-FE3E73E1A65A}"/>
              </a:ext>
            </a:extLst>
          </p:cNvPr>
          <p:cNvSpPr txBox="1"/>
          <p:nvPr/>
        </p:nvSpPr>
        <p:spPr>
          <a:xfrm>
            <a:off x="2935831" y="3206975"/>
            <a:ext cx="532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19,9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24DF38-A33A-4556-987B-74FD1098F08A}"/>
              </a:ext>
            </a:extLst>
          </p:cNvPr>
          <p:cNvSpPr txBox="1"/>
          <p:nvPr/>
        </p:nvSpPr>
        <p:spPr>
          <a:xfrm>
            <a:off x="2119905" y="5567500"/>
            <a:ext cx="44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2,1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392943F-D92E-4C7C-9C8A-B32D56978D76}"/>
              </a:ext>
            </a:extLst>
          </p:cNvPr>
          <p:cNvSpPr txBox="1"/>
          <p:nvPr/>
        </p:nvSpPr>
        <p:spPr>
          <a:xfrm>
            <a:off x="3538457" y="3516918"/>
            <a:ext cx="578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18,3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4D8C403-5946-4FDE-B619-9AACD65F4C32}"/>
              </a:ext>
            </a:extLst>
          </p:cNvPr>
          <p:cNvSpPr txBox="1"/>
          <p:nvPr/>
        </p:nvSpPr>
        <p:spPr>
          <a:xfrm>
            <a:off x="6396267" y="5691323"/>
            <a:ext cx="451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2,4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3620166-8A30-4E68-887A-EF4C0A1FD236}"/>
              </a:ext>
            </a:extLst>
          </p:cNvPr>
          <p:cNvSpPr txBox="1"/>
          <p:nvPr/>
        </p:nvSpPr>
        <p:spPr>
          <a:xfrm>
            <a:off x="7280655" y="2459707"/>
            <a:ext cx="358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26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45B2044-4D7C-458F-9274-7C91B57DCED3}"/>
              </a:ext>
            </a:extLst>
          </p:cNvPr>
          <p:cNvSpPr txBox="1"/>
          <p:nvPr/>
        </p:nvSpPr>
        <p:spPr>
          <a:xfrm>
            <a:off x="8073118" y="1788157"/>
            <a:ext cx="583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31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0E64342-9030-451D-A35A-7C6F8535FA74}"/>
              </a:ext>
            </a:extLst>
          </p:cNvPr>
          <p:cNvSpPr txBox="1"/>
          <p:nvPr/>
        </p:nvSpPr>
        <p:spPr>
          <a:xfrm>
            <a:off x="2935831" y="6488668"/>
            <a:ext cx="383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Graphiques publiés par NORDCAN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5E7A5A9-2571-40B3-A40F-751D28A3B87D}"/>
              </a:ext>
            </a:extLst>
          </p:cNvPr>
          <p:cNvCxnSpPr/>
          <p:nvPr/>
        </p:nvCxnSpPr>
        <p:spPr>
          <a:xfrm flipV="1">
            <a:off x="3823019" y="2344991"/>
            <a:ext cx="3637043" cy="8574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09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472B26C-CD84-41C9-BC50-AA21B4C55884}"/>
              </a:ext>
            </a:extLst>
          </p:cNvPr>
          <p:cNvSpPr txBox="1"/>
          <p:nvPr/>
        </p:nvSpPr>
        <p:spPr>
          <a:xfrm>
            <a:off x="8560700" y="3848236"/>
            <a:ext cx="395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68C603-9054-4955-A2E0-11BD97DE1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20" y="1837307"/>
            <a:ext cx="3909059" cy="2783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Depuis la vaccination l’incidence du CC a augmenté de </a:t>
            </a:r>
            <a:r>
              <a:rPr lang="fr-FR" sz="3200" dirty="0">
                <a:solidFill>
                  <a:srgbClr val="FF0000"/>
                </a:solidFill>
              </a:rPr>
              <a:t>49%</a:t>
            </a:r>
            <a:r>
              <a:rPr lang="fr-FR" sz="2800" dirty="0"/>
              <a:t> dans le groupe des femmes âgées de 20 à 44 ans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4DD7E87-6BC0-4204-9097-7F6EF21E5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51" b="8372"/>
          <a:stretch/>
        </p:blipFill>
        <p:spPr>
          <a:xfrm>
            <a:off x="4310891" y="6681"/>
            <a:ext cx="5245157" cy="68513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DBDA03-5BFA-418F-8EF1-927645363CE7}"/>
              </a:ext>
            </a:extLst>
          </p:cNvPr>
          <p:cNvSpPr/>
          <p:nvPr/>
        </p:nvSpPr>
        <p:spPr>
          <a:xfrm>
            <a:off x="4611710" y="3028890"/>
            <a:ext cx="113978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13,95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19841A88-9188-4982-BDFA-EDA23622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" y="6681"/>
            <a:ext cx="10319657" cy="79341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dirty="0"/>
              <a:t>Norvège : augmentation d’incidence chez les 20-44 ans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CFC211-0A83-4AF5-8445-403B9141AA63}"/>
              </a:ext>
            </a:extLst>
          </p:cNvPr>
          <p:cNvSpPr txBox="1"/>
          <p:nvPr/>
        </p:nvSpPr>
        <p:spPr>
          <a:xfrm>
            <a:off x="8758408" y="900027"/>
            <a:ext cx="9594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20,88</a:t>
            </a:r>
          </a:p>
        </p:txBody>
      </p:sp>
    </p:spTree>
    <p:extLst>
      <p:ext uri="{BB962C8B-B14F-4D97-AF65-F5344CB8AC3E}">
        <p14:creationId xmlns:p14="http://schemas.microsoft.com/office/powerpoint/2010/main" val="694212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68C603-9054-4955-A2E0-11BD97DE1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72" y="2003014"/>
            <a:ext cx="4078360" cy="1896633"/>
          </a:xfrm>
        </p:spPr>
        <p:txBody>
          <a:bodyPr>
            <a:normAutofit fontScale="85000" lnSpcReduction="10000"/>
          </a:bodyPr>
          <a:lstStyle/>
          <a:p>
            <a:r>
              <a:rPr lang="fr-FR" sz="2800" dirty="0"/>
              <a:t>D’après NORDCAN, l’incidence a </a:t>
            </a:r>
            <a:r>
              <a:rPr lang="fr-FR" sz="2800" dirty="0">
                <a:solidFill>
                  <a:srgbClr val="FF0000"/>
                </a:solidFill>
              </a:rPr>
              <a:t>diminué de  </a:t>
            </a:r>
            <a:r>
              <a:rPr lang="fr-FR" sz="3200" dirty="0">
                <a:solidFill>
                  <a:srgbClr val="FF0000"/>
                </a:solidFill>
              </a:rPr>
              <a:t>11%</a:t>
            </a:r>
            <a:r>
              <a:rPr lang="fr-FR" sz="2800" dirty="0"/>
              <a:t> dans le groupe des femmes âgées de 50 à 74 ans (non vaccinées)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19841A88-9188-4982-BDFA-EDA23622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65" y="167812"/>
            <a:ext cx="5339645" cy="1320800"/>
          </a:xfrm>
        </p:spPr>
        <p:txBody>
          <a:bodyPr>
            <a:normAutofit/>
          </a:bodyPr>
          <a:lstStyle/>
          <a:p>
            <a:r>
              <a:rPr lang="fr-FR" dirty="0"/>
              <a:t>Norvège évolution d’incidence selon l’âge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D5BB8A1-3454-4827-90BB-57AE8D764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7" b="3883"/>
          <a:stretch/>
        </p:blipFill>
        <p:spPr>
          <a:xfrm>
            <a:off x="4844392" y="-167812"/>
            <a:ext cx="504901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DBDA03-5BFA-418F-8EF1-927645363CE7}"/>
              </a:ext>
            </a:extLst>
          </p:cNvPr>
          <p:cNvSpPr/>
          <p:nvPr/>
        </p:nvSpPr>
        <p:spPr>
          <a:xfrm>
            <a:off x="5132811" y="828156"/>
            <a:ext cx="113978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000" b="1" dirty="0"/>
              <a:t>16,85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CFC211-0A83-4AF5-8445-403B9141AA63}"/>
              </a:ext>
            </a:extLst>
          </p:cNvPr>
          <p:cNvSpPr txBox="1"/>
          <p:nvPr/>
        </p:nvSpPr>
        <p:spPr>
          <a:xfrm>
            <a:off x="9713377" y="1802959"/>
            <a:ext cx="9801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/>
              <a:t>14,94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D7E3D7-3B55-418B-BA3E-6B3F7676B448}"/>
              </a:ext>
            </a:extLst>
          </p:cNvPr>
          <p:cNvSpPr/>
          <p:nvPr/>
        </p:nvSpPr>
        <p:spPr>
          <a:xfrm>
            <a:off x="5526111" y="4207369"/>
            <a:ext cx="4187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2"/>
                </a:solidFill>
              </a:rPr>
              <a:t>les femmes âgées, non vaccinées ne subissent pas ce surrisque</a:t>
            </a:r>
          </a:p>
        </p:txBody>
      </p:sp>
    </p:spTree>
    <p:extLst>
      <p:ext uri="{BB962C8B-B14F-4D97-AF65-F5344CB8AC3E}">
        <p14:creationId xmlns:p14="http://schemas.microsoft.com/office/powerpoint/2010/main" val="3541847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383989A-0247-4E0B-B10B-87D6AEB6848B}"/>
              </a:ext>
            </a:extLst>
          </p:cNvPr>
          <p:cNvPicPr/>
          <p:nvPr/>
        </p:nvPicPr>
        <p:blipFill rotWithShape="1">
          <a:blip r:embed="rId2"/>
          <a:srcRect b="11913"/>
          <a:stretch/>
        </p:blipFill>
        <p:spPr bwMode="auto">
          <a:xfrm>
            <a:off x="77164" y="1412344"/>
            <a:ext cx="9335386" cy="4195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2383D5-6419-49B2-8FBF-5C378F4B796B}"/>
              </a:ext>
            </a:extLst>
          </p:cNvPr>
          <p:cNvSpPr/>
          <p:nvPr/>
        </p:nvSpPr>
        <p:spPr>
          <a:xfrm>
            <a:off x="159488" y="5445656"/>
            <a:ext cx="9335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En France la couverture vaccinale est faible (&lt;15%). L’incidence du cancer du col de l’utérus a diminué régulièrement passant de 15 en 1995 à 6 en 2017 </a:t>
            </a:r>
            <a:r>
              <a:rPr lang="fr-FR" sz="1600" dirty="0">
                <a:solidFill>
                  <a:srgbClr val="FF0000"/>
                </a:solidFill>
              </a:rPr>
              <a:t>avec diminution de la mortalité de 5 en 1980 à 1,7 en 2017</a:t>
            </a:r>
            <a:r>
              <a:rPr lang="fr-FR" sz="1600" dirty="0"/>
              <a:t>.</a:t>
            </a:r>
            <a:endParaRPr lang="fr-FR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BAB37B-AFCA-4CE5-A330-D2700F90C54B}"/>
              </a:ext>
            </a:extLst>
          </p:cNvPr>
          <p:cNvSpPr/>
          <p:nvPr/>
        </p:nvSpPr>
        <p:spPr>
          <a:xfrm>
            <a:off x="636554" y="373779"/>
            <a:ext cx="9417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France: incidence et mortalité de 1997 à 2017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647E17-717A-4D06-BFF4-74646E524386}"/>
              </a:ext>
            </a:extLst>
          </p:cNvPr>
          <p:cNvSpPr txBox="1"/>
          <p:nvPr/>
        </p:nvSpPr>
        <p:spPr>
          <a:xfrm>
            <a:off x="3877559" y="2300729"/>
            <a:ext cx="71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080F0-DA9A-47D5-BE87-2D7AC2282D4B}"/>
              </a:ext>
            </a:extLst>
          </p:cNvPr>
          <p:cNvSpPr/>
          <p:nvPr/>
        </p:nvSpPr>
        <p:spPr>
          <a:xfrm>
            <a:off x="8284031" y="3739226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1,7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887EF6-0227-449F-9574-C94E8906B7AF}"/>
              </a:ext>
            </a:extLst>
          </p:cNvPr>
          <p:cNvSpPr txBox="1"/>
          <p:nvPr/>
        </p:nvSpPr>
        <p:spPr>
          <a:xfrm>
            <a:off x="5506303" y="1931397"/>
            <a:ext cx="288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INVS et INCA</a:t>
            </a:r>
          </a:p>
        </p:txBody>
      </p:sp>
    </p:spTree>
    <p:extLst>
      <p:ext uri="{BB962C8B-B14F-4D97-AF65-F5344CB8AC3E}">
        <p14:creationId xmlns:p14="http://schemas.microsoft.com/office/powerpoint/2010/main" val="3166929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1EC95-6913-4EA2-9238-7A6D8EB0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1" y="120542"/>
            <a:ext cx="9013784" cy="120923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Corrélation Taux de couverture vaccinale et incidence du cancer du col de l’utérus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CE6E41-DEDE-44AB-9730-E8183AFA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6012589"/>
            <a:ext cx="12192001" cy="860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Les pays à forts taux de couverture vaccinale souffrent d’une incidence plus élevée de cancer invasif du col de l’utérus que la France peu vaccinée !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B83C7662-7526-4F7E-BEE5-7A5379A0717B}"/>
              </a:ext>
            </a:extLst>
          </p:cNvPr>
          <p:cNvGraphicFramePr/>
          <p:nvPr>
            <p:extLst/>
          </p:nvPr>
        </p:nvGraphicFramePr>
        <p:xfrm>
          <a:off x="451668" y="1245613"/>
          <a:ext cx="8147512" cy="437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87E11C97-588A-43B1-8C51-72F39F378D43}"/>
              </a:ext>
            </a:extLst>
          </p:cNvPr>
          <p:cNvSpPr txBox="1"/>
          <p:nvPr/>
        </p:nvSpPr>
        <p:spPr>
          <a:xfrm>
            <a:off x="1010002" y="4466241"/>
            <a:ext cx="105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France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4B9DA8-B161-47F4-9472-0C8F4FFFCC03}"/>
              </a:ext>
            </a:extLst>
          </p:cNvPr>
          <p:cNvSpPr txBox="1"/>
          <p:nvPr/>
        </p:nvSpPr>
        <p:spPr>
          <a:xfrm>
            <a:off x="2398511" y="4194092"/>
            <a:ext cx="73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USA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CD4A5FE-5A50-4EFE-93A1-B2A86280879C}"/>
              </a:ext>
            </a:extLst>
          </p:cNvPr>
          <p:cNvSpPr txBox="1"/>
          <p:nvPr/>
        </p:nvSpPr>
        <p:spPr>
          <a:xfrm>
            <a:off x="7182327" y="3572274"/>
            <a:ext cx="125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Australie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0086B8-67E7-44AE-ACD5-CCB31DE46B44}"/>
              </a:ext>
            </a:extLst>
          </p:cNvPr>
          <p:cNvSpPr txBox="1"/>
          <p:nvPr/>
        </p:nvSpPr>
        <p:spPr>
          <a:xfrm>
            <a:off x="4675333" y="2941258"/>
            <a:ext cx="152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Grande Bretagne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BCDF7E-DD92-4275-9CFA-9647E3EAEDC7}"/>
              </a:ext>
            </a:extLst>
          </p:cNvPr>
          <p:cNvSpPr txBox="1"/>
          <p:nvPr/>
        </p:nvSpPr>
        <p:spPr>
          <a:xfrm>
            <a:off x="3136463" y="5539258"/>
            <a:ext cx="34019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% de couverture vaccinale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E2EB77-5DA2-4A83-BAB9-BEAB2DA6305A}"/>
              </a:ext>
            </a:extLst>
          </p:cNvPr>
          <p:cNvSpPr txBox="1"/>
          <p:nvPr/>
        </p:nvSpPr>
        <p:spPr>
          <a:xfrm>
            <a:off x="5944351" y="2282252"/>
            <a:ext cx="118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Norvège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1AAE56B-CD3F-411A-A48E-21AC21E0ACF0}"/>
              </a:ext>
            </a:extLst>
          </p:cNvPr>
          <p:cNvSpPr txBox="1"/>
          <p:nvPr/>
        </p:nvSpPr>
        <p:spPr>
          <a:xfrm>
            <a:off x="3484749" y="1912920"/>
            <a:ext cx="125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Suède</a:t>
            </a:r>
          </a:p>
        </p:txBody>
      </p:sp>
    </p:spTree>
    <p:extLst>
      <p:ext uri="{BB962C8B-B14F-4D97-AF65-F5344CB8AC3E}">
        <p14:creationId xmlns:p14="http://schemas.microsoft.com/office/powerpoint/2010/main" val="187342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7E3BAFC-AA0B-4A23-A520-BCAEECA9A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25647" cy="685800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79B5839-01B8-4DB1-AA0D-0A0161A0B449}"/>
              </a:ext>
            </a:extLst>
          </p:cNvPr>
          <p:cNvSpPr txBox="1"/>
          <p:nvPr/>
        </p:nvSpPr>
        <p:spPr>
          <a:xfrm>
            <a:off x="1666353" y="5467350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Cancer </a:t>
            </a:r>
            <a:r>
              <a:rPr lang="fr-FR" dirty="0" err="1"/>
              <a:t>Reasearch</a:t>
            </a:r>
            <a:r>
              <a:rPr lang="fr-FR" dirty="0"/>
              <a:t> United </a:t>
            </a:r>
            <a:r>
              <a:rPr lang="fr-FR" dirty="0" err="1"/>
              <a:t>Kingdom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29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7A7FF48-5DC7-4B0E-A5D3-EF1CE34FF5D3}"/>
              </a:ext>
            </a:extLst>
          </p:cNvPr>
          <p:cNvSpPr txBox="1"/>
          <p:nvPr/>
        </p:nvSpPr>
        <p:spPr>
          <a:xfrm>
            <a:off x="358116" y="6116598"/>
            <a:ext cx="89723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srgbClr val="FF0000"/>
              </a:solidFill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B5A3E756-F254-42F1-834E-D47031328C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779084"/>
              </p:ext>
            </p:extLst>
          </p:nvPr>
        </p:nvGraphicFramePr>
        <p:xfrm>
          <a:off x="932235" y="155030"/>
          <a:ext cx="7000627" cy="648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60ACF134-C84B-4647-A32C-4154774ABC91}"/>
              </a:ext>
            </a:extLst>
          </p:cNvPr>
          <p:cNvSpPr txBox="1"/>
          <p:nvPr/>
        </p:nvSpPr>
        <p:spPr>
          <a:xfrm>
            <a:off x="0" y="-19227"/>
            <a:ext cx="9855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</a:rPr>
              <a:t>Australie: augmentation forte de l’incidence chez les femmes de 20 à24 ans (vaccinées à 80%)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6587E648-D411-46FD-870E-749E2BE5D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754097"/>
              </p:ext>
            </p:extLst>
          </p:nvPr>
        </p:nvGraphicFramePr>
        <p:xfrm>
          <a:off x="10225802" y="6097371"/>
          <a:ext cx="1608082" cy="71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7D8B0461-330D-4926-BAD7-CEC0140A89F7}"/>
              </a:ext>
            </a:extLst>
          </p:cNvPr>
          <p:cNvSpPr txBox="1"/>
          <p:nvPr/>
        </p:nvSpPr>
        <p:spPr>
          <a:xfrm>
            <a:off x="2780290" y="3429000"/>
            <a:ext cx="384467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0,7 en 2007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1,5 en 2014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114% d’augmentation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DF1F4C-CBFD-4D41-B980-4798719A9AB0}"/>
              </a:ext>
            </a:extLst>
          </p:cNvPr>
          <p:cNvSpPr/>
          <p:nvPr/>
        </p:nvSpPr>
        <p:spPr>
          <a:xfrm>
            <a:off x="1384548" y="54510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D’après</a:t>
            </a:r>
            <a:r>
              <a:rPr lang="en-US" dirty="0"/>
              <a:t> Australian Institute of Health and Welfare 2017 AIHW. &lt;Http ://www.aihw.gov.au/acim-books »</a:t>
            </a:r>
          </a:p>
        </p:txBody>
      </p:sp>
    </p:spTree>
    <p:extLst>
      <p:ext uri="{BB962C8B-B14F-4D97-AF65-F5344CB8AC3E}">
        <p14:creationId xmlns:p14="http://schemas.microsoft.com/office/powerpoint/2010/main" val="4121432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6BBD8A00-46EF-47E4-A91B-EC25BB507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88206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DDC1FB1-1FA7-48D5-87D1-5604255C355C}"/>
              </a:ext>
            </a:extLst>
          </p:cNvPr>
          <p:cNvSpPr txBox="1"/>
          <p:nvPr/>
        </p:nvSpPr>
        <p:spPr>
          <a:xfrm>
            <a:off x="6096000" y="4762500"/>
            <a:ext cx="544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D’après </a:t>
            </a:r>
            <a:r>
              <a:rPr lang="en-US" dirty="0"/>
              <a:t>Australian Institute of Health and Welfare</a:t>
            </a:r>
          </a:p>
          <a:p>
            <a:r>
              <a:rPr lang="fr-FR" dirty="0"/>
              <a:t>: AIHW. &lt;Http ://www.aihw.gov.au/acim-books »</a:t>
            </a:r>
          </a:p>
        </p:txBody>
      </p:sp>
    </p:spTree>
    <p:extLst>
      <p:ext uri="{BB962C8B-B14F-4D97-AF65-F5344CB8AC3E}">
        <p14:creationId xmlns:p14="http://schemas.microsoft.com/office/powerpoint/2010/main" val="200427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0ACF134-C84B-4647-A32C-4154774ABC91}"/>
              </a:ext>
            </a:extLst>
          </p:cNvPr>
          <p:cNvSpPr txBox="1"/>
          <p:nvPr/>
        </p:nvSpPr>
        <p:spPr>
          <a:xfrm>
            <a:off x="0" y="83348"/>
            <a:ext cx="910045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2"/>
                </a:solidFill>
              </a:rPr>
              <a:t>Australie: augmentation forte de l’incidence chez les jeunes femmes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C0C8964-1665-4ED7-A814-153373C7FA49}"/>
              </a:ext>
            </a:extLst>
          </p:cNvPr>
          <p:cNvSpPr txBox="1"/>
          <p:nvPr/>
        </p:nvSpPr>
        <p:spPr>
          <a:xfrm>
            <a:off x="2061134" y="3607428"/>
            <a:ext cx="63644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3"/>
                </a:solidFill>
              </a:rPr>
              <a:t>de 25 à 29 ans 36%</a:t>
            </a:r>
            <a:r>
              <a:rPr lang="fr-FR" sz="2000" b="1" dirty="0">
                <a:solidFill>
                  <a:schemeClr val="accent3"/>
                </a:solidFill>
              </a:rPr>
              <a:t> </a:t>
            </a:r>
            <a:r>
              <a:rPr lang="fr-FR" sz="2800" b="1" dirty="0">
                <a:solidFill>
                  <a:schemeClr val="accent3"/>
                </a:solidFill>
              </a:rPr>
              <a:t>d’augmentation</a:t>
            </a:r>
            <a:endParaRPr lang="fr-FR" sz="2000" b="1" dirty="0">
              <a:solidFill>
                <a:schemeClr val="accent3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2DB5185-97AC-4FB2-AC94-A1ABC34DCED5}"/>
              </a:ext>
            </a:extLst>
          </p:cNvPr>
          <p:cNvSpPr txBox="1"/>
          <p:nvPr/>
        </p:nvSpPr>
        <p:spPr>
          <a:xfrm>
            <a:off x="1421420" y="5725196"/>
            <a:ext cx="632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Australian Institute of Health and Welfare 2017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B5A3E756-F254-42F1-834E-D47031328C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08722"/>
              </p:ext>
            </p:extLst>
          </p:nvPr>
        </p:nvGraphicFramePr>
        <p:xfrm>
          <a:off x="703302" y="1132804"/>
          <a:ext cx="8533526" cy="563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956D52B-8484-4565-8CB7-0FEBC715F5CB}"/>
              </a:ext>
            </a:extLst>
          </p:cNvPr>
          <p:cNvSpPr/>
          <p:nvPr/>
        </p:nvSpPr>
        <p:spPr>
          <a:xfrm>
            <a:off x="2955172" y="2493504"/>
            <a:ext cx="614528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 30 à 34 ans 33% d’augmentation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79481A-A094-4150-8E29-0A52B359EF88}"/>
              </a:ext>
            </a:extLst>
          </p:cNvPr>
          <p:cNvSpPr/>
          <p:nvPr/>
        </p:nvSpPr>
        <p:spPr>
          <a:xfrm>
            <a:off x="1538024" y="5586696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 err="1"/>
              <a:t>D’après</a:t>
            </a:r>
            <a:r>
              <a:rPr lang="en-US" dirty="0"/>
              <a:t> Australian Institute of Health and Welfare</a:t>
            </a:r>
          </a:p>
          <a:p>
            <a:r>
              <a:rPr lang="en-US" dirty="0"/>
              <a:t>: AIHW. &lt;Http ://www.aihw.gov.au/acim-books »</a:t>
            </a:r>
          </a:p>
        </p:txBody>
      </p:sp>
    </p:spTree>
    <p:extLst>
      <p:ext uri="{BB962C8B-B14F-4D97-AF65-F5344CB8AC3E}">
        <p14:creationId xmlns:p14="http://schemas.microsoft.com/office/powerpoint/2010/main" val="425433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C5F1B90-FE98-48BE-BACA-4B25B52317BE}"/>
              </a:ext>
            </a:extLst>
          </p:cNvPr>
          <p:cNvPicPr/>
          <p:nvPr/>
        </p:nvPicPr>
        <p:blipFill rotWithShape="1">
          <a:blip r:embed="rId3"/>
          <a:srcRect/>
          <a:stretch/>
        </p:blipFill>
        <p:spPr>
          <a:xfrm>
            <a:off x="0" y="649219"/>
            <a:ext cx="9274629" cy="60477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0ACF134-C84B-4647-A32C-4154774ABC91}"/>
              </a:ext>
            </a:extLst>
          </p:cNvPr>
          <p:cNvSpPr txBox="1"/>
          <p:nvPr/>
        </p:nvSpPr>
        <p:spPr>
          <a:xfrm>
            <a:off x="794794" y="174280"/>
            <a:ext cx="8353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Grande Bretagne : la dure réalité du registre des cancers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AD30AA-D86F-4BF3-82B7-F72A8D6915A6}"/>
              </a:ext>
            </a:extLst>
          </p:cNvPr>
          <p:cNvSpPr txBox="1"/>
          <p:nvPr/>
        </p:nvSpPr>
        <p:spPr>
          <a:xfrm>
            <a:off x="2917371" y="3746183"/>
            <a:ext cx="588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a graphic created by Cancer Research UK.</a:t>
            </a:r>
            <a:endParaRPr lang="fr-FR" dirty="0"/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D093B29E-EFFE-454A-85CE-CB9944B0BCE3}"/>
              </a:ext>
            </a:extLst>
          </p:cNvPr>
          <p:cNvSpPr/>
          <p:nvPr/>
        </p:nvSpPr>
        <p:spPr>
          <a:xfrm flipV="1">
            <a:off x="5396333" y="2820330"/>
            <a:ext cx="277793" cy="5870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0FBBB91-B074-4E8B-B0A8-18AE3159580B}"/>
              </a:ext>
            </a:extLst>
          </p:cNvPr>
          <p:cNvSpPr txBox="1"/>
          <p:nvPr/>
        </p:nvSpPr>
        <p:spPr>
          <a:xfrm>
            <a:off x="5674126" y="3038095"/>
            <a:ext cx="267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Début de la vaccination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DABB05-CAC6-4724-9849-C81BA3DF06D8}"/>
              </a:ext>
            </a:extLst>
          </p:cNvPr>
          <p:cNvSpPr txBox="1"/>
          <p:nvPr/>
        </p:nvSpPr>
        <p:spPr>
          <a:xfrm>
            <a:off x="8353531" y="2096713"/>
            <a:ext cx="659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9,6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E1C6DAA-0300-4AA8-9ED6-065A620ADEA4}"/>
              </a:ext>
            </a:extLst>
          </p:cNvPr>
          <p:cNvSpPr txBox="1"/>
          <p:nvPr/>
        </p:nvSpPr>
        <p:spPr>
          <a:xfrm>
            <a:off x="5202731" y="2445732"/>
            <a:ext cx="76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9,4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D8B0461-330D-4926-BAD7-CEC0140A89F7}"/>
              </a:ext>
            </a:extLst>
          </p:cNvPr>
          <p:cNvSpPr txBox="1"/>
          <p:nvPr/>
        </p:nvSpPr>
        <p:spPr>
          <a:xfrm>
            <a:off x="498997" y="4282870"/>
            <a:ext cx="904544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Avant la campagne de vaccination, l’incidence du cancer du col avait diminué de 14 en 1993 à 9.4 en 2007</a:t>
            </a:r>
            <a:r>
              <a:rPr lang="fr-FR" sz="2400" b="1" dirty="0">
                <a:solidFill>
                  <a:srgbClr val="FF0000"/>
                </a:solidFill>
              </a:rPr>
              <a:t>. Depuis la campagne de vaccination commencée en 2008 l’incidence ne diminue plus. Cette stabilisation globale est trompeuse car elle est observée sur l’ensemble de la population vaccinée ou non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827D3-F700-4237-BD01-14635855A883}"/>
              </a:ext>
            </a:extLst>
          </p:cNvPr>
          <p:cNvSpPr/>
          <p:nvPr/>
        </p:nvSpPr>
        <p:spPr>
          <a:xfrm>
            <a:off x="175221" y="635945"/>
            <a:ext cx="44435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12869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0ACF134-C84B-4647-A32C-4154774ABC91}"/>
              </a:ext>
            </a:extLst>
          </p:cNvPr>
          <p:cNvSpPr txBox="1"/>
          <p:nvPr/>
        </p:nvSpPr>
        <p:spPr>
          <a:xfrm>
            <a:off x="0" y="-14716"/>
            <a:ext cx="8200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</a:rPr>
              <a:t>Grande Bretagne : incidence 2007-2014 du cancer invasif du col selon l’âge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675AFCB-350B-41AB-B8D3-0423B1DB3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11" y="1184968"/>
            <a:ext cx="6302120" cy="55593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1DABB05-CAC6-4724-9849-C81BA3DF06D8}"/>
              </a:ext>
            </a:extLst>
          </p:cNvPr>
          <p:cNvSpPr txBox="1"/>
          <p:nvPr/>
        </p:nvSpPr>
        <p:spPr>
          <a:xfrm>
            <a:off x="5794369" y="1062502"/>
            <a:ext cx="65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20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D8B0461-330D-4926-BAD7-CEC0140A89F7}"/>
              </a:ext>
            </a:extLst>
          </p:cNvPr>
          <p:cNvSpPr txBox="1"/>
          <p:nvPr/>
        </p:nvSpPr>
        <p:spPr>
          <a:xfrm>
            <a:off x="6297618" y="1050942"/>
            <a:ext cx="43123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</a:rPr>
              <a:t>l’incidence a augmenté de 18% dans le groupe des vaccinations tardives</a:t>
            </a:r>
            <a:endParaRPr lang="fr-FR" sz="2000" dirty="0">
              <a:solidFill>
                <a:srgbClr val="00B0F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827D3-F700-4237-BD01-14635855A883}"/>
              </a:ext>
            </a:extLst>
          </p:cNvPr>
          <p:cNvSpPr/>
          <p:nvPr/>
        </p:nvSpPr>
        <p:spPr>
          <a:xfrm>
            <a:off x="6046512" y="4798219"/>
            <a:ext cx="580608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2D8EE"/>
                </a:solidFill>
              </a:rPr>
              <a:t>4,1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E1C6DAA-0300-4AA8-9ED6-065A620ADEA4}"/>
              </a:ext>
            </a:extLst>
          </p:cNvPr>
          <p:cNvSpPr txBox="1"/>
          <p:nvPr/>
        </p:nvSpPr>
        <p:spPr>
          <a:xfrm>
            <a:off x="311107" y="5421051"/>
            <a:ext cx="580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2D8EE"/>
                </a:solidFill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E9F9E6-29B0-4A72-BC80-FD263DE14968}"/>
              </a:ext>
            </a:extLst>
          </p:cNvPr>
          <p:cNvSpPr/>
          <p:nvPr/>
        </p:nvSpPr>
        <p:spPr>
          <a:xfrm>
            <a:off x="0" y="3979654"/>
            <a:ext cx="6917007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l’incidence a augmenté de 38% dans le groupe d'âge cible de la vaccination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47D0BE3-DF71-484B-A738-FBE5B47B8DE9}"/>
              </a:ext>
            </a:extLst>
          </p:cNvPr>
          <p:cNvSpPr txBox="1"/>
          <p:nvPr/>
        </p:nvSpPr>
        <p:spPr>
          <a:xfrm>
            <a:off x="-57807" y="2509259"/>
            <a:ext cx="65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17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3898DC-BA99-44AB-ABDB-E2C7D5623737}"/>
              </a:ext>
            </a:extLst>
          </p:cNvPr>
          <p:cNvSpPr/>
          <p:nvPr/>
        </p:nvSpPr>
        <p:spPr>
          <a:xfrm>
            <a:off x="586588" y="5482995"/>
            <a:ext cx="551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Based on a graphic created by Cancer Research UK.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75DC94-54F6-4D6C-9E38-23891E682FCC}"/>
              </a:ext>
            </a:extLst>
          </p:cNvPr>
          <p:cNvSpPr/>
          <p:nvPr/>
        </p:nvSpPr>
        <p:spPr>
          <a:xfrm>
            <a:off x="5122739" y="2837137"/>
            <a:ext cx="69170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dirty="0"/>
              <a:t>l’incidence est restée stable ou a diminué dans les groupes d'âge non vaccinés</a:t>
            </a:r>
          </a:p>
        </p:txBody>
      </p:sp>
    </p:spTree>
    <p:extLst>
      <p:ext uri="{BB962C8B-B14F-4D97-AF65-F5344CB8AC3E}">
        <p14:creationId xmlns:p14="http://schemas.microsoft.com/office/powerpoint/2010/main" val="168449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C82C96-7081-4F84-8528-B0EE25AB9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01" y="442150"/>
            <a:ext cx="7552379" cy="646331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2"/>
                </a:solidFill>
              </a:rPr>
              <a:t>G B : L’évolution catastrophique des vaccinées depuis 2014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9CF577-942D-4442-986D-30D491869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286" y="6052105"/>
            <a:ext cx="11379527" cy="738663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Au lieu de la chute prévue de </a:t>
            </a:r>
            <a:r>
              <a:rPr lang="fr-FR" b="1" dirty="0">
                <a:solidFill>
                  <a:srgbClr val="FF0000"/>
                </a:solidFill>
              </a:rPr>
              <a:t>l’incidence à partir de 2014 les registres du cancer ont enregistré une </a:t>
            </a:r>
            <a:r>
              <a:rPr lang="fr-FR" sz="2400" b="1" dirty="0">
                <a:solidFill>
                  <a:srgbClr val="FF0000"/>
                </a:solidFill>
              </a:rPr>
              <a:t>augmentation brutale et importante (100%) chez les 24-29 ans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C74004-8D17-4597-9D78-AC6E88112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36"/>
          <a:stretch/>
        </p:blipFill>
        <p:spPr>
          <a:xfrm>
            <a:off x="394692" y="966871"/>
            <a:ext cx="8229602" cy="49242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546A1C2-0D76-4D7C-9898-EC801FD9BDB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689798" y="2812837"/>
            <a:ext cx="1754082" cy="4301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9D6B2E-2B83-474C-8AF9-8301CB6338F6}"/>
              </a:ext>
            </a:extLst>
          </p:cNvPr>
          <p:cNvSpPr/>
          <p:nvPr/>
        </p:nvSpPr>
        <p:spPr>
          <a:xfrm>
            <a:off x="2115259" y="1689041"/>
            <a:ext cx="4301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A Casanova Is the </a:t>
            </a:r>
            <a:r>
              <a:rPr lang="fr-FR" sz="2000" dirty="0" err="1"/>
              <a:t>recent</a:t>
            </a:r>
            <a:r>
              <a:rPr lang="fr-FR" sz="2000" dirty="0"/>
              <a:t> </a:t>
            </a:r>
            <a:r>
              <a:rPr lang="fr-FR" sz="2000" dirty="0" err="1"/>
              <a:t>increase</a:t>
            </a:r>
            <a:r>
              <a:rPr lang="fr-FR" sz="2000" dirty="0"/>
              <a:t> in cervical cancer..</a:t>
            </a:r>
            <a:r>
              <a:rPr lang="it-IT" sz="2000" dirty="0"/>
              <a:t> Preventive Medicine 107 (2018) 21–28</a:t>
            </a:r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2FFB49-B162-476A-9A9E-90DE8B77C01F}"/>
              </a:ext>
            </a:extLst>
          </p:cNvPr>
          <p:cNvSpPr txBox="1"/>
          <p:nvPr/>
        </p:nvSpPr>
        <p:spPr>
          <a:xfrm>
            <a:off x="2704831" y="1066399"/>
            <a:ext cx="312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Evolution observée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A7F32D-62E0-48AD-93E5-DAADAE617D64}"/>
              </a:ext>
            </a:extLst>
          </p:cNvPr>
          <p:cNvSpPr txBox="1"/>
          <p:nvPr/>
        </p:nvSpPr>
        <p:spPr>
          <a:xfrm>
            <a:off x="5861050" y="2935806"/>
            <a:ext cx="469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E93C30-F588-4B6D-96EB-3E72A7C282A5}"/>
              </a:ext>
            </a:extLst>
          </p:cNvPr>
          <p:cNvSpPr txBox="1"/>
          <p:nvPr/>
        </p:nvSpPr>
        <p:spPr>
          <a:xfrm rot="10800000" flipV="1">
            <a:off x="8187339" y="1017923"/>
            <a:ext cx="4369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08560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F49DAC-7F17-4240-A0BC-2EC8289A2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41" y="1092955"/>
            <a:ext cx="8522186" cy="576504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C82C96-7081-4F84-8528-B0EE25AB9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48797" cy="120427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Prédiction récente très angoissante de Cancer </a:t>
            </a:r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Research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United </a:t>
            </a:r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Kingdom</a:t>
            </a:r>
            <a:endParaRPr lang="fr-FR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9E1030E-5F64-439E-9807-BDA856AC0204}"/>
              </a:ext>
            </a:extLst>
          </p:cNvPr>
          <p:cNvCxnSpPr>
            <a:cxnSpLocks/>
          </p:cNvCxnSpPr>
          <p:nvPr/>
        </p:nvCxnSpPr>
        <p:spPr>
          <a:xfrm flipV="1">
            <a:off x="5375333" y="4469385"/>
            <a:ext cx="0" cy="6515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F2752C10-2D9B-45C7-998A-2745B3BAB837}"/>
              </a:ext>
            </a:extLst>
          </p:cNvPr>
          <p:cNvSpPr txBox="1"/>
          <p:nvPr/>
        </p:nvSpPr>
        <p:spPr>
          <a:xfrm>
            <a:off x="4918134" y="5120895"/>
            <a:ext cx="193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Vaccination</a:t>
            </a:r>
          </a:p>
        </p:txBody>
      </p:sp>
    </p:spTree>
    <p:extLst>
      <p:ext uri="{BB962C8B-B14F-4D97-AF65-F5344CB8AC3E}">
        <p14:creationId xmlns:p14="http://schemas.microsoft.com/office/powerpoint/2010/main" val="356629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38F74-4646-4946-BEB0-6AF129CC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63" y="191864"/>
            <a:ext cx="9198859" cy="538596"/>
          </a:xfrm>
        </p:spPr>
        <p:txBody>
          <a:bodyPr>
            <a:normAutofit fontScale="90000"/>
          </a:bodyPr>
          <a:lstStyle/>
          <a:p>
            <a:r>
              <a:rPr lang="fr-FR" dirty="0"/>
              <a:t>Suède : évolution globale depuis la vaccination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7838091-A8FC-43A4-99A6-3146DC6F6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779" y="796352"/>
            <a:ext cx="5981212" cy="617525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93A8178-A428-47F9-8164-E244E1869C16}"/>
              </a:ext>
            </a:extLst>
          </p:cNvPr>
          <p:cNvSpPr txBox="1"/>
          <p:nvPr/>
        </p:nvSpPr>
        <p:spPr>
          <a:xfrm>
            <a:off x="8165836" y="1538573"/>
            <a:ext cx="6358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8,88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4850E0-AABF-4B52-A09E-D59DFDDCA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0" y="6394538"/>
            <a:ext cx="6662058" cy="369332"/>
          </a:xfrm>
        </p:spPr>
        <p:txBody>
          <a:bodyPr/>
          <a:lstStyle/>
          <a:p>
            <a:r>
              <a:rPr lang="fr-FR" sz="2800" dirty="0">
                <a:solidFill>
                  <a:srgbClr val="FF0000"/>
                </a:solidFill>
              </a:rPr>
              <a:t>D’après NORDCAN depuis la vaccination, l’incidence a augmenté de 21%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9EBED7-2503-4E6A-9F42-33A48DA03E34}"/>
              </a:ext>
            </a:extLst>
          </p:cNvPr>
          <p:cNvSpPr txBox="1"/>
          <p:nvPr/>
        </p:nvSpPr>
        <p:spPr>
          <a:xfrm>
            <a:off x="3019779" y="2425731"/>
            <a:ext cx="8466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7,33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6C7C84-073F-4001-950E-64DCF6F72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64" y="796352"/>
            <a:ext cx="2528908" cy="492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47D12-D274-43E5-8104-4397F41F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77" y="0"/>
            <a:ext cx="6728036" cy="646331"/>
          </a:xfrm>
        </p:spPr>
        <p:txBody>
          <a:bodyPr>
            <a:normAutofit fontScale="90000"/>
          </a:bodyPr>
          <a:lstStyle/>
          <a:p>
            <a:r>
              <a:rPr lang="fr-FR" dirty="0"/>
              <a:t>Suède : effet de la vaccination d’après NORDCAN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E8D276A-4EF9-4A90-889A-14168F63D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872" y="547967"/>
            <a:ext cx="4145790" cy="63100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8EF16AC-094D-4ECD-AB25-CE56E06B3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09" y="1938992"/>
            <a:ext cx="3812492" cy="48122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0B4DB62-8CBE-4C21-BF3A-5D7770330D49}"/>
              </a:ext>
            </a:extLst>
          </p:cNvPr>
          <p:cNvSpPr txBox="1"/>
          <p:nvPr/>
        </p:nvSpPr>
        <p:spPr>
          <a:xfrm>
            <a:off x="1823653" y="2623393"/>
            <a:ext cx="217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Avant vaccination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E9AE529-1B31-4889-B9FE-F5BF93398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3822" y="4371144"/>
            <a:ext cx="4479986" cy="100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  <a:highlight>
                  <a:srgbClr val="FFFF00"/>
                </a:highlight>
              </a:rPr>
              <a:t>La campagne de vaccination a été suivie par un accroissement net de l’incidence des cancers invasifs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7716D7-1F0F-4614-8D0E-431E460A85DD}"/>
              </a:ext>
            </a:extLst>
          </p:cNvPr>
          <p:cNvSpPr/>
          <p:nvPr/>
        </p:nvSpPr>
        <p:spPr>
          <a:xfrm>
            <a:off x="5519768" y="1480419"/>
            <a:ext cx="2888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8 ans après vaccination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68904C6-65D8-4650-ABF5-8C4C473F954C}"/>
              </a:ext>
            </a:extLst>
          </p:cNvPr>
          <p:cNvCxnSpPr/>
          <p:nvPr/>
        </p:nvCxnSpPr>
        <p:spPr>
          <a:xfrm flipV="1">
            <a:off x="4102100" y="2133600"/>
            <a:ext cx="32512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0060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5138</TotalTime>
  <Words>879</Words>
  <Application>Microsoft Office PowerPoint</Application>
  <PresentationFormat>Grand écran</PresentationFormat>
  <Paragraphs>122</Paragraphs>
  <Slides>20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 B : L’évolution catastrophique des vaccinées depuis 2014</vt:lpstr>
      <vt:lpstr>Prédiction récente très angoissante de Cancer Research United Kingdom</vt:lpstr>
      <vt:lpstr>Suède : évolution globale depuis la vaccination</vt:lpstr>
      <vt:lpstr>Suède : effet de la vaccination d’après NORDCAN</vt:lpstr>
      <vt:lpstr>L’augmentation d’incidence chez les vaccinées</vt:lpstr>
      <vt:lpstr>En Suède augmentation d’incidence chez les 20-44</vt:lpstr>
      <vt:lpstr>Suède évolution chez les femmes plus âgées</vt:lpstr>
      <vt:lpstr>Evolution de l’incidence globale en Norvège</vt:lpstr>
      <vt:lpstr>Norvège effet de la vaccination sur l’incidence des cancers invasifs</vt:lpstr>
      <vt:lpstr>Norvège : augmentation d’incidence chez les 20-44 ans </vt:lpstr>
      <vt:lpstr>Norvège évolution d’incidence selon l’âge</vt:lpstr>
      <vt:lpstr>Présentation PowerPoint</vt:lpstr>
      <vt:lpstr>Corrélation Taux de couverture vaccinale et incidence du cancer du col de l’utérus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GG</dc:creator>
  <cp:lastModifiedBy>nicole delepine</cp:lastModifiedBy>
  <cp:revision>526</cp:revision>
  <dcterms:created xsi:type="dcterms:W3CDTF">2018-05-12T08:25:51Z</dcterms:created>
  <dcterms:modified xsi:type="dcterms:W3CDTF">2018-11-21T17:38:25Z</dcterms:modified>
</cp:coreProperties>
</file>